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5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E26BE54-CA39-B3FB-388B-45F19951A5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zh-CN" altLang="en-US"/>
              <a:t>秦华谦</a:t>
            </a:r>
            <a:r>
              <a:rPr lang="en-US" altLang="zh-CN"/>
              <a:t>21312683</a:t>
            </a: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A8FB6DF-EE2B-B677-36A3-E325894BFA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829E39-488E-419A-B4C5-4D75B0E8FE95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3357DF3-6A4B-B98F-C3BE-50E94AD707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914E456-4B83-4C84-D39C-F9C573396C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A42E7B-4A3F-42DC-AA30-DB3F6B2150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469215"/>
      </p:ext>
    </p:extLst>
  </p:cSld>
  <p:clrMap bg1="lt1" tx1="dk1" bg2="lt2" tx2="dk2" accent1="accent1" accent2="accent2" accent3="accent3" accent4="accent4" accent5="accent5" accent6="accent6" hlink="hlink" folHlink="folHlink"/>
  <p:hf sldNum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zh-CN" altLang="en-US"/>
              <a:t>秦华谦</a:t>
            </a:r>
            <a:r>
              <a:rPr lang="en-US" altLang="zh-CN"/>
              <a:t>21312683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F83CE5-B28E-4A69-985D-6DB246E376C7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47467F-41D7-475A-B059-9F6ADE960F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472487"/>
      </p:ext>
    </p:extLst>
  </p:cSld>
  <p:clrMap bg1="lt1" tx1="dk1" bg2="lt2" tx2="dk2" accent1="accent1" accent2="accent2" accent3="accent3" accent4="accent4" accent5="accent5" accent6="accent6" hlink="hlink" folHlink="folHlink"/>
  <p:hf sldNum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页眉占位符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zh-CN" altLang="en-US"/>
              <a:t>秦华谦</a:t>
            </a:r>
            <a:r>
              <a:rPr lang="en-US" altLang="zh-CN"/>
              <a:t>21312683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869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3D787A-5C21-E2D3-D01F-C7E87C3C3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B6EA3B7-D016-1879-B498-527C74EF1A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241B5A-EF10-67FA-4E20-5E3229367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6FA51B-49A4-39A0-5BD6-4500078E3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75AA59-6D06-4ECD-4A71-0159B9622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799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658AA-7FF2-A4A2-2A36-53C2347F9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6A9BFE3-FBCA-B554-9922-200439F57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DE05F8-0AC2-1C1D-9792-8B8651C4A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C9D6A6-09F2-7EBA-A975-6E5F1ED66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F75E55D-42C9-E1D7-677A-67FA6A720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386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A467F42-BAE3-6538-AA98-CA327CAAFD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AE8088A-BF68-1C19-A289-0D6DA54770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25CF76-28A2-B0A6-1B3F-962A08E05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23DDB5-5F4F-2152-D323-163DDB9ED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152023-00A1-FB7D-C623-7A04D2C7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375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88F22F-5867-1B21-38AE-BD30A5D6E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A1701F-8668-722B-1E66-4E8557EEAE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6AEBB2-729C-D749-C890-A74C7A0D1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9596DF-5F9E-264C-601F-F17D77BC1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11C723-B2A4-081A-2D2A-EAA6536A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4116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A30840-83CD-3483-4456-21024D000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BAB7EB-01DD-98F9-FEBA-021C80ADAF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00057A-4C9C-B52B-30DA-26B3A821C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8A06F2-42A3-CB86-D3E6-90B35EE9B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4ADD7D-9D29-F698-83F3-8E1D0AF9C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668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D6900F-B20D-45CE-D105-4B2ECBBDF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41248B-1BD6-C0F9-43FE-31C7CB1656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7929855-5336-D7B5-A395-5D30CC4E68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887EB3-4DCF-B9FB-8E6D-0B384C90E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D833E2-E5EC-DEBB-B58C-104E83C5C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C88E88E-BE83-423C-DFF8-154FD440F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9528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12488E-EF85-DDC9-F558-321FD6A2E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1975BA2-6BAE-6ABB-534E-BA6086959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C53BBA8-334C-AB44-BF78-BD15EE131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B728E39-EE19-C5B2-7B8F-80A6EBE17D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FBA9511-80CF-3CDE-A2E1-306DCA2C1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4F04ED2-1861-F63A-611F-8506EB30D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00BEB2E-A729-9716-2444-666AE19B4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6C8684E-F80C-71D1-EF08-8E9CAAD8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749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86C1F6-7018-04E9-4DAF-3496E10D3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1F3FFF6-9DA6-D755-BCEC-1048D796A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604AED2-E468-6E7F-6ECE-61099BDCC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126521A-5BF4-3DF4-10F2-3653EE7B3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191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DA9457E-BE4F-A57A-CFC0-5C0B3D27D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E0397A-4498-4DBF-CEBF-84937F3C1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DA1C551-74A9-30CF-887B-BF34B44C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813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5445CC-4227-F60C-F112-6080A24AB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2A071E-9300-767A-25CE-93ADF6B15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999038-5685-22C3-D623-F76524AF8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E67033-83B6-5103-E585-3E31D660B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299B0A-0532-A883-9429-1F9D237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AC5501D-94A4-D33E-2B90-860BDE872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3834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BD046B-B5C3-FCBC-93E3-2071F68C6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595E4EA-06E1-388C-0717-6E76946E70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CDD2258-1BA1-B686-E8F8-D3288EE1D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80365D-98F9-E3B9-56A7-5714BC41D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291B5B6-CB70-FA67-E6C7-3A949CDDA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EE3FE0E-7B25-E543-AC1D-6189B25BE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93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CDCCB44-6D5C-C03A-2769-8F3232BB3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DDDCE2-470D-A280-D354-78BCC6F81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5A641E-7AD7-537F-340F-9BA71B92FA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459CC-8CE9-4505-BA51-3A97363FC9E1}" type="datetimeFigureOut">
              <a:rPr lang="zh-CN" altLang="en-US" smtClean="0"/>
              <a:t>2023/5/25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270B8D-5FEB-9BA8-7779-8F86DA5089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C0C174-2CA9-C05E-0E16-E5AE915EFE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2A36B-E522-4861-9AB1-BF403D0ACA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1455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DE4040-E49B-85CA-5DEE-E6F4F862E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617" y="92363"/>
            <a:ext cx="5024581" cy="738910"/>
          </a:xfrm>
        </p:spPr>
        <p:txBody>
          <a:bodyPr>
            <a:normAutofit fontScale="90000"/>
          </a:bodyPr>
          <a:lstStyle/>
          <a:p>
            <a:r>
              <a:rPr lang="en-US" altLang="zh-CN" sz="4000" dirty="0"/>
              <a:t>Exp_01-</a:t>
            </a:r>
            <a:r>
              <a:rPr lang="en-US" altLang="zh-CN" sz="4000" dirty="0">
                <a:highlight>
                  <a:srgbClr val="FFFF00"/>
                </a:highlight>
              </a:rPr>
              <a:t>Dual</a:t>
            </a:r>
            <a:r>
              <a:rPr lang="zh-CN" altLang="en-US" sz="4000" dirty="0">
                <a:highlight>
                  <a:srgbClr val="FFFF00"/>
                </a:highlight>
              </a:rPr>
              <a:t> </a:t>
            </a:r>
            <a:r>
              <a:rPr lang="en-US" altLang="zh-CN" sz="4000" dirty="0">
                <a:highlight>
                  <a:srgbClr val="FFFF00"/>
                </a:highlight>
              </a:rPr>
              <a:t>Color LED</a:t>
            </a:r>
            <a:endParaRPr lang="zh-CN" altLang="en-US" sz="4000" dirty="0">
              <a:highlight>
                <a:srgbClr val="FFFF00"/>
              </a:highlight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E49B86-7808-3464-C13E-23DAEE9A0868}"/>
              </a:ext>
            </a:extLst>
          </p:cNvPr>
          <p:cNvSpPr txBox="1"/>
          <p:nvPr/>
        </p:nvSpPr>
        <p:spPr>
          <a:xfrm>
            <a:off x="498764" y="1597891"/>
            <a:ext cx="9020418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redPIN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// Variable to store the pin number for the red LED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greenPIN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// Variable to store the pin number for the green LED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    // Variable to store the current value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2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redPIN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OUTPUT);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// Set the red LED pin as output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greenPIN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OUTPUT);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// Set the green LED pin as output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begin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9600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     // Initialize the serial communication at 9600 baud rate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2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2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 Fade in the red LED and fade out the green LED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--) {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// Loop from 255 to 0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analogWrite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redPIN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     // Set the brightness of the red LED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analogWrite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greenPIN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// Set the brightness of the green LED (opposite of red)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DEC);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     // Print the current value to the serial monitor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                    // Delay for 30 milliseconds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b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 Fade in the red LED and fade out the red LED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&gt; 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--) {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// Loop from 255 to 0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analogWrite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redPIN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     // Set the brightness of the red LED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analogWrite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redPIN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// Set the brightness of the red LED (opposite of previous value)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2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DEC);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     // Print the current value to the serial monitor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2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2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2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                        // Delay for 30 milliseconds</a:t>
            </a:r>
            <a:endParaRPr lang="en-US" altLang="zh-CN" sz="12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zh-CN" sz="12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FE74D0B-90D8-359C-9BDB-312A136DD2C9}"/>
              </a:ext>
            </a:extLst>
          </p:cNvPr>
          <p:cNvSpPr txBox="1"/>
          <p:nvPr/>
        </p:nvSpPr>
        <p:spPr>
          <a:xfrm>
            <a:off x="498764" y="1029916"/>
            <a:ext cx="290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Main code and comments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7E5BAA8-CFF7-0031-B3BF-3747E9E47670}"/>
              </a:ext>
            </a:extLst>
          </p:cNvPr>
          <p:cNvSpPr txBox="1"/>
          <p:nvPr/>
        </p:nvSpPr>
        <p:spPr>
          <a:xfrm>
            <a:off x="9809018" y="277152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秦华谦</a:t>
            </a:r>
            <a:r>
              <a:rPr lang="en-US" altLang="zh-CN" dirty="0"/>
              <a:t>21312683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761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98A354D4-C613-1AF0-E69B-3E20FFA862EF}"/>
              </a:ext>
            </a:extLst>
          </p:cNvPr>
          <p:cNvSpPr txBox="1">
            <a:spLocks/>
          </p:cNvSpPr>
          <p:nvPr/>
        </p:nvSpPr>
        <p:spPr>
          <a:xfrm>
            <a:off x="258617" y="92363"/>
            <a:ext cx="5024581" cy="73891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/>
              <a:t>Exp_01-</a:t>
            </a:r>
            <a:r>
              <a:rPr lang="en-US" altLang="zh-CN" sz="4000">
                <a:highlight>
                  <a:srgbClr val="FFFF00"/>
                </a:highlight>
              </a:rPr>
              <a:t>Dual</a:t>
            </a:r>
            <a:r>
              <a:rPr lang="zh-CN" altLang="en-US" sz="4000">
                <a:highlight>
                  <a:srgbClr val="FFFF00"/>
                </a:highlight>
              </a:rPr>
              <a:t> </a:t>
            </a:r>
            <a:r>
              <a:rPr lang="en-US" altLang="zh-CN" sz="4000">
                <a:highlight>
                  <a:srgbClr val="FFFF00"/>
                </a:highlight>
              </a:rPr>
              <a:t>Color LED</a:t>
            </a:r>
            <a:endParaRPr lang="zh-CN" altLang="en-US" sz="4000" dirty="0">
              <a:highlight>
                <a:srgbClr val="FFFF00"/>
              </a:highligh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0112DAE-3383-2EBA-2150-A5BD20787FD7}"/>
              </a:ext>
            </a:extLst>
          </p:cNvPr>
          <p:cNvSpPr txBox="1"/>
          <p:nvPr/>
        </p:nvSpPr>
        <p:spPr>
          <a:xfrm>
            <a:off x="498764" y="1029916"/>
            <a:ext cx="3161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Main problems encountered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F2463DF-7F58-6F69-75BA-668A2D792DB5}"/>
              </a:ext>
            </a:extLst>
          </p:cNvPr>
          <p:cNvSpPr txBox="1"/>
          <p:nvPr/>
        </p:nvSpPr>
        <p:spPr>
          <a:xfrm>
            <a:off x="498764" y="1597891"/>
            <a:ext cx="10905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在一次按照</a:t>
            </a:r>
            <a:r>
              <a:rPr lang="en-US" altLang="zh-CN" dirty="0"/>
              <a:t>R-GND-B</a:t>
            </a:r>
            <a:r>
              <a:rPr lang="zh-CN" altLang="en-US" dirty="0"/>
              <a:t>的顺序连接三个引脚的时候发现只亮红灯，分析电路发现三个引脚的顺序是</a:t>
            </a:r>
            <a:r>
              <a:rPr lang="en-US" altLang="zh-CN" dirty="0"/>
              <a:t>GND-R-B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60DA495-3DB1-5B48-0C47-F4AD87116D9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34"/>
          <a:stretch/>
        </p:blipFill>
        <p:spPr>
          <a:xfrm>
            <a:off x="1505528" y="2613554"/>
            <a:ext cx="3200486" cy="385519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77E6AA8-21C7-CF8E-1C6D-78F0D63F63D5}"/>
              </a:ext>
            </a:extLst>
          </p:cNvPr>
          <p:cNvSpPr txBox="1"/>
          <p:nvPr/>
        </p:nvSpPr>
        <p:spPr>
          <a:xfrm>
            <a:off x="1536111" y="2165866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电路图如下：</a:t>
            </a:r>
          </a:p>
          <a:p>
            <a:endParaRPr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03BFD7-9536-1B99-5849-AB53C326013A}"/>
              </a:ext>
            </a:extLst>
          </p:cNvPr>
          <p:cNvSpPr txBox="1"/>
          <p:nvPr/>
        </p:nvSpPr>
        <p:spPr>
          <a:xfrm>
            <a:off x="6742546" y="2165866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用万用表检测视频如下：</a:t>
            </a:r>
          </a:p>
        </p:txBody>
      </p:sp>
      <p:pic>
        <p:nvPicPr>
          <p:cNvPr id="12" name="t2">
            <a:hlinkClick r:id="" action="ppaction://media"/>
            <a:extLst>
              <a:ext uri="{FF2B5EF4-FFF2-40B4-BE49-F238E27FC236}">
                <a16:creationId xmlns:a16="http://schemas.microsoft.com/office/drawing/2014/main" id="{5D5655EF-CC9E-4311-2356-66F9A11CD6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-1905" t="34884" r="1905" b="-2355"/>
          <a:stretch/>
        </p:blipFill>
        <p:spPr>
          <a:xfrm>
            <a:off x="6742546" y="2613554"/>
            <a:ext cx="3500582" cy="4198958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909755C-2A1E-BD7F-791B-FF29FB3B2E28}"/>
              </a:ext>
            </a:extLst>
          </p:cNvPr>
          <p:cNvSpPr txBox="1"/>
          <p:nvPr/>
        </p:nvSpPr>
        <p:spPr>
          <a:xfrm>
            <a:off x="9809018" y="277152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秦华谦</a:t>
            </a:r>
            <a:r>
              <a:rPr lang="en-US" altLang="zh-CN" dirty="0"/>
              <a:t>21312683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785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2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0EF41D44-49D7-2466-C0D6-FCC4BA5623C4}"/>
              </a:ext>
            </a:extLst>
          </p:cNvPr>
          <p:cNvSpPr txBox="1">
            <a:spLocks/>
          </p:cNvSpPr>
          <p:nvPr/>
        </p:nvSpPr>
        <p:spPr>
          <a:xfrm>
            <a:off x="258617" y="92363"/>
            <a:ext cx="5024581" cy="73891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/>
              <a:t>Exp_01-</a:t>
            </a:r>
            <a:r>
              <a:rPr lang="en-US" altLang="zh-CN" sz="4000">
                <a:highlight>
                  <a:srgbClr val="FFFF00"/>
                </a:highlight>
              </a:rPr>
              <a:t>Dual</a:t>
            </a:r>
            <a:r>
              <a:rPr lang="zh-CN" altLang="en-US" sz="4000">
                <a:highlight>
                  <a:srgbClr val="FFFF00"/>
                </a:highlight>
              </a:rPr>
              <a:t> </a:t>
            </a:r>
            <a:r>
              <a:rPr lang="en-US" altLang="zh-CN" sz="4000">
                <a:highlight>
                  <a:srgbClr val="FFFF00"/>
                </a:highlight>
              </a:rPr>
              <a:t>Color LED</a:t>
            </a:r>
            <a:endParaRPr lang="zh-CN" altLang="en-US" sz="4000" dirty="0">
              <a:highlight>
                <a:srgbClr val="FFFF00"/>
              </a:highligh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664B054-838E-9DFA-4646-05D20AE1220B}"/>
              </a:ext>
            </a:extLst>
          </p:cNvPr>
          <p:cNvSpPr txBox="1"/>
          <p:nvPr/>
        </p:nvSpPr>
        <p:spPr>
          <a:xfrm>
            <a:off x="498764" y="1029916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Experiment video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7" name="t3">
            <a:hlinkClick r:id="" action="ppaction://media"/>
            <a:extLst>
              <a:ext uri="{FF2B5EF4-FFF2-40B4-BE49-F238E27FC236}">
                <a16:creationId xmlns:a16="http://schemas.microsoft.com/office/drawing/2014/main" id="{178ECD26-EBDC-45B8-C7BF-076F46E507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93091" y="1758759"/>
            <a:ext cx="9605818" cy="444331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078FA75-ED8A-271A-0605-B74E41754515}"/>
              </a:ext>
            </a:extLst>
          </p:cNvPr>
          <p:cNvSpPr txBox="1"/>
          <p:nvPr/>
        </p:nvSpPr>
        <p:spPr>
          <a:xfrm>
            <a:off x="9809018" y="277152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秦华谦</a:t>
            </a:r>
            <a:r>
              <a:rPr lang="en-US" altLang="zh-CN" dirty="0"/>
              <a:t>21312683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8182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0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8B842766-BBA8-F9F8-5D3F-FA6E9D12D03C}"/>
              </a:ext>
            </a:extLst>
          </p:cNvPr>
          <p:cNvSpPr txBox="1">
            <a:spLocks/>
          </p:cNvSpPr>
          <p:nvPr/>
        </p:nvSpPr>
        <p:spPr>
          <a:xfrm>
            <a:off x="-393189" y="163721"/>
            <a:ext cx="5024581" cy="73891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Exp_03-</a:t>
            </a:r>
            <a:r>
              <a:rPr lang="en-US" altLang="zh-CN" sz="4000" dirty="0">
                <a:highlight>
                  <a:srgbClr val="FFFF00"/>
                </a:highlight>
              </a:rPr>
              <a:t>RGB-LED</a:t>
            </a:r>
            <a:endParaRPr lang="zh-CN" altLang="en-US" sz="4000" dirty="0">
              <a:highlight>
                <a:srgbClr val="FFFF00"/>
              </a:highligh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9E14918-147F-3A1A-0E95-55E992D20B93}"/>
              </a:ext>
            </a:extLst>
          </p:cNvPr>
          <p:cNvSpPr txBox="1"/>
          <p:nvPr/>
        </p:nvSpPr>
        <p:spPr>
          <a:xfrm>
            <a:off x="258617" y="1271963"/>
            <a:ext cx="5711820" cy="59093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redPin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引脚的定义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greenPin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bluePin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9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       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redPin,OUTPUT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引脚分配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greenPin,OUTPUT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bluePin,OUTPUT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b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}</a:t>
            </a:r>
          </a:p>
          <a:p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 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 //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基本的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种颜色：红、绿、蓝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//R:255,G:0,B:0********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红色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延时一秒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//R:0,G:255,B:0********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绿色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//R:0,G:0,B:255********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蓝色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延时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秒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 </a:t>
            </a:r>
            <a:endParaRPr lang="en-US" altLang="zh-CN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62DA41F-EE47-7827-8C43-6C60C453BE0C}"/>
              </a:ext>
            </a:extLst>
          </p:cNvPr>
          <p:cNvSpPr txBox="1"/>
          <p:nvPr/>
        </p:nvSpPr>
        <p:spPr>
          <a:xfrm>
            <a:off x="6096000" y="271283"/>
            <a:ext cx="5965095" cy="646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由三种光形成的色谱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//R:255,G:0,B:0**********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红色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//R:255,G:255,B:0******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黄色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//R:0,G:255,B:0**********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绿色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//R:0,G:255,B:255******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青色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//R:0,G:0,B:255**********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蓝色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//R:255,G:0,B:255******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紫色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//R:255,G:255,B:255**</a:t>
            </a:r>
            <a:r>
              <a:rPr lang="zh-CN" altLang="en-US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白色</a:t>
            </a:r>
            <a:endParaRPr lang="zh-CN" altLang="en-US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}</a:t>
            </a:r>
          </a:p>
          <a:p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red,</a:t>
            </a:r>
          </a:p>
          <a:p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green,</a:t>
            </a:r>
            <a:r>
              <a:rPr lang="en-US" altLang="zh-CN" b="0" dirty="0" err="1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blue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analogWrite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redPin,red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analogWrite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greenPin,green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analogWrite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bluePin,blue</a:t>
            </a:r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4BD9C18-8DCA-973F-45B5-EEFA919C6A97}"/>
              </a:ext>
            </a:extLst>
          </p:cNvPr>
          <p:cNvSpPr txBox="1"/>
          <p:nvPr/>
        </p:nvSpPr>
        <p:spPr>
          <a:xfrm>
            <a:off x="258617" y="902631"/>
            <a:ext cx="290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Main code and comments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933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664B054-838E-9DFA-4646-05D20AE1220B}"/>
              </a:ext>
            </a:extLst>
          </p:cNvPr>
          <p:cNvSpPr txBox="1"/>
          <p:nvPr/>
        </p:nvSpPr>
        <p:spPr>
          <a:xfrm>
            <a:off x="498764" y="1029916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Experiment video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3E1E3AE-1E7F-3467-17FB-1551B77E7D6D}"/>
              </a:ext>
            </a:extLst>
          </p:cNvPr>
          <p:cNvSpPr txBox="1">
            <a:spLocks/>
          </p:cNvSpPr>
          <p:nvPr/>
        </p:nvSpPr>
        <p:spPr>
          <a:xfrm>
            <a:off x="-157019" y="129308"/>
            <a:ext cx="5024581" cy="73891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/>
              <a:t>Exp_03-</a:t>
            </a:r>
            <a:r>
              <a:rPr lang="en-US" altLang="zh-CN" sz="4000" dirty="0">
                <a:highlight>
                  <a:srgbClr val="FFFF00"/>
                </a:highlight>
              </a:rPr>
              <a:t>RGB-LED</a:t>
            </a:r>
            <a:endParaRPr lang="zh-CN" altLang="en-US" sz="4000" dirty="0">
              <a:highlight>
                <a:srgbClr val="FFFF00"/>
              </a:highlight>
            </a:endParaRPr>
          </a:p>
        </p:txBody>
      </p:sp>
      <p:pic>
        <p:nvPicPr>
          <p:cNvPr id="3" name="t4">
            <a:hlinkClick r:id="" action="ppaction://media"/>
            <a:extLst>
              <a:ext uri="{FF2B5EF4-FFF2-40B4-BE49-F238E27FC236}">
                <a16:creationId xmlns:a16="http://schemas.microsoft.com/office/drawing/2014/main" id="{D4613F66-B25B-1D40-5D42-73F91C35DA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755054"/>
            <a:ext cx="9753600" cy="451167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3FC61DA-A993-E805-D689-9148E9892F56}"/>
              </a:ext>
            </a:extLst>
          </p:cNvPr>
          <p:cNvSpPr txBox="1"/>
          <p:nvPr/>
        </p:nvSpPr>
        <p:spPr>
          <a:xfrm>
            <a:off x="9809018" y="277152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秦华谦</a:t>
            </a:r>
            <a:r>
              <a:rPr lang="en-US" altLang="zh-CN" dirty="0"/>
              <a:t>21312683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6916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F4BD9C18-8DCA-973F-45B5-EEFA919C6A97}"/>
              </a:ext>
            </a:extLst>
          </p:cNvPr>
          <p:cNvSpPr txBox="1"/>
          <p:nvPr/>
        </p:nvSpPr>
        <p:spPr>
          <a:xfrm>
            <a:off x="415635" y="847182"/>
            <a:ext cx="290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Main code and comments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206EECE-1632-7CD1-18B5-CC9DFA00A000}"/>
              </a:ext>
            </a:extLst>
          </p:cNvPr>
          <p:cNvSpPr txBox="1">
            <a:spLocks/>
          </p:cNvSpPr>
          <p:nvPr/>
        </p:nvSpPr>
        <p:spPr>
          <a:xfrm>
            <a:off x="285039" y="256054"/>
            <a:ext cx="6077528" cy="59112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/>
              <a:t>Exp_03-</a:t>
            </a:r>
            <a:r>
              <a:rPr lang="en-US" altLang="zh-CN" sz="3600" dirty="0">
                <a:highlight>
                  <a:srgbClr val="FFFF00"/>
                </a:highlight>
              </a:rPr>
              <a:t>I2C LCD1602</a:t>
            </a:r>
            <a:r>
              <a:rPr lang="zh-CN" altLang="en-US" sz="3600" dirty="0">
                <a:highlight>
                  <a:srgbClr val="FFFF00"/>
                </a:highlight>
              </a:rPr>
              <a:t>液晶显示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6E69429-E173-20A7-5B3E-F0196F5AC2F1}"/>
              </a:ext>
            </a:extLst>
          </p:cNvPr>
          <p:cNvSpPr txBox="1"/>
          <p:nvPr/>
        </p:nvSpPr>
        <p:spPr>
          <a:xfrm>
            <a:off x="415635" y="1271963"/>
            <a:ext cx="10023898" cy="74174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400" b="0" dirty="0" err="1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Wire.h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//include the </a:t>
            </a:r>
            <a:r>
              <a:rPr lang="en-US" altLang="zh-CN" sz="1400" b="0" dirty="0" err="1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libarary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code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#include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&lt;LiquidCrystal_I2C.h&gt;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array1[]=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 dirty="0" err="1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HuaQian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 Chin    "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//the string to print on the LCD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char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array2[]=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 dirty="0" err="1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Hellow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 World!    "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tim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500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//the value of the delay time</a:t>
            </a:r>
            <a:b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// initialize the library with the numbers of the interface pins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LiquidCrystal_I2C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(0x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27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16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//set the LCD address to 0x27 for a 16 chars and 2 line display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/****************************************************/</a:t>
            </a:r>
            <a:b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//initialize the led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backlight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//open the backlight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/**********************************************************/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//set the cursor to column 15, line 0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positionCounter1 =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positionCounter1 &lt;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positionCounter1++)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scrollDisplayLeft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//Scrolls the contents of the display one space to the left.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array1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[positionCounter1]);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//Print a massage to the LCD.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tim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//wait for 250 microseconds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//Clears the LCD screen and positions the cursor in the upper-left corner.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setCursor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//Set the cursor to column 15, line 1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sz="1400" b="0" dirty="0">
                <a:solidFill>
                  <a:srgbClr val="0CA1A6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positionCounter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positionCounter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altLang="zh-CN" sz="1400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26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positionCounter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++)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scrollDisplayLeft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//Scrolls the contents of the display one space to the left.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array2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positionCounter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]);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//Print a message to the LCD.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zh-CN" sz="1400" b="0" dirty="0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tim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//wait for 250 microseconds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lcd</a:t>
            </a:r>
            <a:r>
              <a:rPr lang="en-US" altLang="zh-CN" sz="1400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400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clear</a:t>
            </a:r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();</a:t>
            </a:r>
            <a:r>
              <a:rPr lang="en-US" altLang="zh-CN" sz="1400" b="0" dirty="0">
                <a:solidFill>
                  <a:srgbClr val="7F8C8D"/>
                </a:solidFill>
                <a:effectLst/>
                <a:latin typeface="Consolas" panose="020B0609020204030204" pitchFamily="49" charset="0"/>
              </a:rPr>
              <a:t> //Clears the LCD screen and positions the cursor in the upper-left corner.</a:t>
            </a:r>
            <a:endParaRPr lang="en-US" altLang="zh-CN" sz="1400" b="0" dirty="0">
              <a:solidFill>
                <a:srgbClr val="DAE3E3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zh-CN" altLang="en-US" sz="14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674A39D-A538-FCDA-DACE-C95E44CA248A}"/>
              </a:ext>
            </a:extLst>
          </p:cNvPr>
          <p:cNvSpPr txBox="1"/>
          <p:nvPr/>
        </p:nvSpPr>
        <p:spPr>
          <a:xfrm>
            <a:off x="9809018" y="277152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秦华谦</a:t>
            </a:r>
            <a:r>
              <a:rPr lang="en-US" altLang="zh-CN" dirty="0"/>
              <a:t>21312683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561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C664B054-838E-9DFA-4646-05D20AE1220B}"/>
              </a:ext>
            </a:extLst>
          </p:cNvPr>
          <p:cNvSpPr txBox="1"/>
          <p:nvPr/>
        </p:nvSpPr>
        <p:spPr>
          <a:xfrm>
            <a:off x="498764" y="1029916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Experiment video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3E1E3AE-1E7F-3467-17FB-1551B77E7D6D}"/>
              </a:ext>
            </a:extLst>
          </p:cNvPr>
          <p:cNvSpPr txBox="1">
            <a:spLocks/>
          </p:cNvSpPr>
          <p:nvPr/>
        </p:nvSpPr>
        <p:spPr>
          <a:xfrm>
            <a:off x="397159" y="249382"/>
            <a:ext cx="6077528" cy="59112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/>
              <a:t>Exp_03-</a:t>
            </a:r>
            <a:r>
              <a:rPr lang="en-US" altLang="zh-CN" sz="3600" dirty="0">
                <a:highlight>
                  <a:srgbClr val="FFFF00"/>
                </a:highlight>
              </a:rPr>
              <a:t>I2C LCD1602</a:t>
            </a:r>
            <a:r>
              <a:rPr lang="zh-CN" altLang="en-US" sz="3600" dirty="0">
                <a:highlight>
                  <a:srgbClr val="FFFF00"/>
                </a:highlight>
              </a:rPr>
              <a:t>液晶显示</a:t>
            </a:r>
          </a:p>
        </p:txBody>
      </p:sp>
      <p:pic>
        <p:nvPicPr>
          <p:cNvPr id="4" name="t5">
            <a:hlinkClick r:id="" action="ppaction://media"/>
            <a:extLst>
              <a:ext uri="{FF2B5EF4-FFF2-40B4-BE49-F238E27FC236}">
                <a16:creationId xmlns:a16="http://schemas.microsoft.com/office/drawing/2014/main" id="{D675EB8A-5269-236E-18A7-8BB885BD85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4022378" y="-461129"/>
            <a:ext cx="4147243" cy="896701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8192E8E-DF11-AF04-EC68-0EAF17CD3AD2}"/>
              </a:ext>
            </a:extLst>
          </p:cNvPr>
          <p:cNvSpPr txBox="1"/>
          <p:nvPr/>
        </p:nvSpPr>
        <p:spPr>
          <a:xfrm>
            <a:off x="9809018" y="277152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秦华谦</a:t>
            </a:r>
            <a:r>
              <a:rPr lang="en-US" altLang="zh-CN" dirty="0"/>
              <a:t>21312683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9370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60112DAE-3383-2EBA-2150-A5BD20787FD7}"/>
              </a:ext>
            </a:extLst>
          </p:cNvPr>
          <p:cNvSpPr txBox="1"/>
          <p:nvPr/>
        </p:nvSpPr>
        <p:spPr>
          <a:xfrm>
            <a:off x="498764" y="1029916"/>
            <a:ext cx="3161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</a:rPr>
              <a:t>Main problems encountered</a:t>
            </a:r>
            <a:endParaRPr lang="zh-CN" alt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F8042538-E6FB-4CAC-9112-B4AECB5A8873}"/>
              </a:ext>
            </a:extLst>
          </p:cNvPr>
          <p:cNvSpPr txBox="1">
            <a:spLocks/>
          </p:cNvSpPr>
          <p:nvPr/>
        </p:nvSpPr>
        <p:spPr>
          <a:xfrm>
            <a:off x="461817" y="221673"/>
            <a:ext cx="5948219" cy="59112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dirty="0"/>
              <a:t>Exp_03-</a:t>
            </a:r>
            <a:r>
              <a:rPr lang="en-US" altLang="zh-CN" sz="3600" dirty="0">
                <a:highlight>
                  <a:srgbClr val="FFFF00"/>
                </a:highlight>
              </a:rPr>
              <a:t>I2C LCD1602</a:t>
            </a:r>
            <a:r>
              <a:rPr lang="zh-CN" altLang="en-US" sz="3600" dirty="0">
                <a:highlight>
                  <a:srgbClr val="FFFF00"/>
                </a:highlight>
              </a:rPr>
              <a:t>液晶显示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A9DB3E3-A0BF-6A29-34C5-EB1202FD3000}"/>
              </a:ext>
            </a:extLst>
          </p:cNvPr>
          <p:cNvSpPr txBox="1"/>
          <p:nvPr/>
        </p:nvSpPr>
        <p:spPr>
          <a:xfrm>
            <a:off x="498764" y="1764146"/>
            <a:ext cx="1101574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LCD</a:t>
            </a:r>
            <a:r>
              <a:rPr lang="zh-CN" altLang="en-US" dirty="0"/>
              <a:t>显示屏最开始的时候无法显示内容，后来在调节了背面的“背光调节”旋钮以后才正常显示</a:t>
            </a:r>
            <a:endParaRPr lang="en-US" altLang="zh-CN" dirty="0"/>
          </a:p>
          <a:p>
            <a:r>
              <a:rPr lang="zh-CN" altLang="en-US" dirty="0"/>
              <a:t>尝试探究这一问题出现的原因：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调节旋钮实际上是通过调节</a:t>
            </a:r>
            <a:r>
              <a:rPr lang="en-US" altLang="zh-CN" dirty="0"/>
              <a:t>V0</a:t>
            </a:r>
            <a:r>
              <a:rPr lang="zh-CN" altLang="en-US" dirty="0"/>
              <a:t>引脚调节显示屏的对比度：</a:t>
            </a:r>
            <a:endParaRPr lang="en-US" altLang="zh-CN" dirty="0"/>
          </a:p>
          <a:p>
            <a:r>
              <a:rPr lang="zh-CN" altLang="en-US" b="0" i="0" dirty="0">
                <a:effectLst/>
                <a:latin typeface="-apple-system"/>
              </a:rPr>
              <a:t>          液晶显示器对比度调整端，接正电源时对比度最弱，接地电源时对比度最高（对比度过高时会产生“鬼影”，使用时可以通过一个</a:t>
            </a:r>
            <a:r>
              <a:rPr lang="en-US" altLang="zh-CN" b="0" i="0" dirty="0">
                <a:effectLst/>
                <a:latin typeface="-apple-system"/>
              </a:rPr>
              <a:t>10K</a:t>
            </a:r>
            <a:r>
              <a:rPr lang="zh-CN" altLang="en-US" b="0" i="0" dirty="0">
                <a:effectLst/>
                <a:latin typeface="-apple-system"/>
              </a:rPr>
              <a:t>的电位器调整对比度）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b="1" i="0" dirty="0">
                <a:effectLst/>
                <a:latin typeface="PingFang SC"/>
              </a:rPr>
              <a:t>         液晶显示器的</a:t>
            </a:r>
            <a:r>
              <a:rPr lang="zh-CN" altLang="en-US" b="1" dirty="0">
                <a:latin typeface="PingFang SC"/>
              </a:rPr>
              <a:t>对比度实</a:t>
            </a:r>
            <a:r>
              <a:rPr lang="zh-CN" altLang="en-US" b="1" i="0" dirty="0">
                <a:effectLst/>
                <a:latin typeface="PingFang SC"/>
              </a:rPr>
              <a:t>际上调的是加在液晶上的极化电压，这个电压越高时，最黑和最白之间的差别更明显，其实白是不会变的，因为不加电时就是白，加大电压，只会让黑的更黑，透光性更差，但到一定程度时就不能再加这个电压了，否则可能让白的也开始变黑，甚至最后变成负像。适当的对比度能让我们看到更多画面细节，色彩感觉上更艳丽丰富</a:t>
            </a:r>
            <a:r>
              <a:rPr lang="en-US" altLang="zh-CN" b="1" i="0" dirty="0">
                <a:effectLst/>
                <a:latin typeface="PingFang SC"/>
              </a:rPr>
              <a:t>.</a:t>
            </a:r>
            <a:endParaRPr lang="en-US" altLang="zh-CN" b="1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F460082-9881-86D7-C3ED-7D3450CDB1CB}"/>
              </a:ext>
            </a:extLst>
          </p:cNvPr>
          <p:cNvSpPr txBox="1"/>
          <p:nvPr/>
        </p:nvSpPr>
        <p:spPr>
          <a:xfrm>
            <a:off x="9809018" y="277152"/>
            <a:ext cx="18517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秦华谦</a:t>
            </a:r>
            <a:r>
              <a:rPr lang="en-US" altLang="zh-CN" dirty="0"/>
              <a:t>21312683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1754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F43C396-E3D5-8EE9-E078-8B609453888D}"/>
              </a:ext>
            </a:extLst>
          </p:cNvPr>
          <p:cNvSpPr txBox="1"/>
          <p:nvPr/>
        </p:nvSpPr>
        <p:spPr>
          <a:xfrm>
            <a:off x="1089891" y="803564"/>
            <a:ext cx="14131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备注：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16E4564-626F-2623-A070-E6E4598BB79F}"/>
              </a:ext>
            </a:extLst>
          </p:cNvPr>
          <p:cNvSpPr txBox="1"/>
          <p:nvPr/>
        </p:nvSpPr>
        <p:spPr>
          <a:xfrm>
            <a:off x="1089891" y="1865745"/>
            <a:ext cx="7119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本实验所有源码已经上传至本人的</a:t>
            </a:r>
            <a:r>
              <a:rPr lang="en-US" altLang="zh-CN" sz="2000" dirty="0"/>
              <a:t>GitHub</a:t>
            </a:r>
            <a:r>
              <a:rPr lang="zh-CN" altLang="en-US" sz="2000" dirty="0"/>
              <a:t>仓库，欢迎前往指正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3AEF76C-B8F7-EEEB-426E-22D9BA9D7158}"/>
              </a:ext>
            </a:extLst>
          </p:cNvPr>
          <p:cNvSpPr txBox="1"/>
          <p:nvPr/>
        </p:nvSpPr>
        <p:spPr>
          <a:xfrm>
            <a:off x="1089891" y="2558595"/>
            <a:ext cx="764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https://github.com/pbcn2/Code-of-Sensor-Principle-And-Application-exp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0990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1335</Words>
  <Application>Microsoft Office PowerPoint</Application>
  <PresentationFormat>宽屏</PresentationFormat>
  <Paragraphs>134</Paragraphs>
  <Slides>9</Slides>
  <Notes>1</Notes>
  <HiddenSlides>0</HiddenSlides>
  <MMClips>4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-apple-system</vt:lpstr>
      <vt:lpstr>PingFang SC</vt:lpstr>
      <vt:lpstr>等线</vt:lpstr>
      <vt:lpstr>等线 Light</vt:lpstr>
      <vt:lpstr>Arial</vt:lpstr>
      <vt:lpstr>Consolas</vt:lpstr>
      <vt:lpstr>Office 主题​​</vt:lpstr>
      <vt:lpstr>Exp_01-Dual Color LED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Exp_01-Dual Color LED</dc:title>
  <dc:creator>秦华谦</dc:creator>
  <cp:lastModifiedBy>秦华谦</cp:lastModifiedBy>
  <cp:revision>2</cp:revision>
  <dcterms:created xsi:type="dcterms:W3CDTF">2023-05-25T02:01:44Z</dcterms:created>
  <dcterms:modified xsi:type="dcterms:W3CDTF">2023-05-25T03:10:43Z</dcterms:modified>
</cp:coreProperties>
</file>

<file path=docProps/thumbnail.jpeg>
</file>